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73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F9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88"/>
  </p:normalViewPr>
  <p:slideViewPr>
    <p:cSldViewPr snapToGrid="0" snapToObjects="1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46FB-1FC2-5740-90CE-87383FE18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06970-00FA-4649-8A65-0F2774126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D8483-A652-D244-A6A1-C91CAB18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D1225-136C-6947-AD3D-1ED765F1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67FCE-E282-1C4C-8226-58216807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9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282EB-A141-4A4A-8F63-851EE520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DED61-4AAF-D040-A0A9-20228025F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A77E9-425C-E742-8F8C-BAAE51A1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89E2C-C685-FF4D-8F25-B6DA5F77F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4E00C-7F79-BA4E-8B09-00C738C2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8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DA4D7-32AC-174A-83CA-E9F84163B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6AF76-53B0-254E-A54F-660700456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20078-AF6A-0249-A69E-2345F660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AF9AE-3331-A34D-9258-A08D1CBD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90172-74BF-3D4B-8D5E-FFB51201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7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50C8-1550-3F43-B862-618776F1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6671F-8908-4743-ACBA-19F9CABC9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8A672-296D-3C40-A584-16201871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F28F-6941-294B-AE70-39FE1D36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FF02E-DDF5-FE40-8047-B8498C02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1621-1745-034C-A1A0-F117978C4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5DD96-1628-C844-A858-D9627D37C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73A0-18CB-8643-9619-9ABB8982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3F13E-D5DA-A141-B8EF-470CFA14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130D5-AA45-E944-B74F-1C527A8F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5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4425-1EDC-5F4A-B6E5-CE396040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CABAA-C2F1-F442-932D-2A5B5F06F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81990-CE9A-324E-88F6-BF0A012AB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1FE32-0175-DF4C-B6CC-67154A7A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A325C-69B0-754F-BE0F-9CCE7282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DE97A-EF65-A74D-99B3-B68A71B7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9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D77B-125A-3B40-956C-6F9B2678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CEC54-32AC-1B4F-ACF1-BA8D9911C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1ECB7-4810-6C45-B3B1-70CD62BD5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A1C05-0361-264F-BD4B-D30F0E01B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FD6FAE-1B56-674E-BD13-67960D0F4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AD3B5-E461-4D46-882E-437476CD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88147-22D6-E44F-825F-ECA367BC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C4B5A-5013-DA4F-9ACB-8A396185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2639-A494-024D-842B-32A34265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8DCF8-0E4D-404A-B279-D195B64F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FE5C5-FA2E-9F4B-86BC-7DF5509F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9A464-9BC2-2E43-8551-73747F4D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2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80470-EC55-804F-A1C7-DECA8C17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49A0F9-2AEE-AD49-808A-BFDCE45D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02378-E357-8349-A4D6-79DD4C36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B271-D074-EE47-BCCF-76F8CFDF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3E24A-650D-F640-A337-254786753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D2D6B-9869-0241-B518-BD556B1E3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4C9EB-955F-AA49-8AE3-46AB07D2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426BB-C9B0-4040-B75A-01E13235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CDFA9-7402-1949-A357-A220FB1D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5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9B58-40E0-BE45-878C-85520D5B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E779EB-8B5A-5540-9C94-7983895DB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FDDDA-1EB3-0040-9ADE-BD0B7A888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10DA2-E2FE-FE43-8065-B4A567AA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03F94-74E8-0141-A94C-2BB453B1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3CC2F-CE66-4343-9D3B-E7B307D5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92F298-7A26-104F-8979-6C7DAD03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7AE01-BCBF-3743-A01A-B1FB13047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D2C78-921D-374D-B571-E5683049B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29FD-73F7-3B45-856E-563027D1E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7A85-4D90-B14D-ADD8-CC033D58E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0719B0-A853-4443-97B7-A70F895DFC4A}"/>
              </a:ext>
            </a:extLst>
          </p:cNvPr>
          <p:cNvGrpSpPr/>
          <p:nvPr/>
        </p:nvGrpSpPr>
        <p:grpSpPr>
          <a:xfrm>
            <a:off x="1358877" y="804348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D047B4F-FAF1-0E4B-B9DF-E6EE6A84FCDA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964C4F6-BAD9-734C-BB00-E26F04435360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5F98A9">
                  <a:alpha val="8941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60B91A-6CAB-B740-8053-81A4A19CE34D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๔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E18C0A-D539-BF45-869C-76BFEF2D0F37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54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“วิเคราะห์คุณค่าของสุภาษิตพระร่วง”</a:t>
                </a:r>
                <a:endParaRPr lang="en-US" sz="54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696C9B5-73ED-D44D-AF85-57B53649EA3D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5F98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711542-5568-BF45-B775-91E1C431E566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1686142" y="1674911"/>
            <a:ext cx="88197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๒.๒ แสดงค่านิยมเกี่ยวกับการรับราชการ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ในสุภาษิตพระร่วงมีสุภาษิตหลายวรรคที่มีลักษณะเนื้อหาสอนการปฏิบัติตนของข้าราชการ และให้ความสำคัญกับบุคคลที่เป็นข้าราชการ แสดงให้เห็นว่าคนในอดีตนิยมให้บุตรหลานเข้ารับราชการและยังคงสืบทอดมาจนถึงปัจจุบัน ดังคำประพันธ์ที่ว่า "อย่าออกก้างขุนนาง" "คบขุนนางอย่าโหด" "อาสาเจ้าจนตัวตาย" "เจ้าเคียดอย่าเคียดตอบ"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E50885-64C4-0046-86EA-76F075A83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56" t="38261" r="20870" b="44155"/>
          <a:stretch/>
        </p:blipFill>
        <p:spPr>
          <a:xfrm>
            <a:off x="-1" y="163593"/>
            <a:ext cx="6945727" cy="1205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224279" y="429620"/>
            <a:ext cx="650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๒. คุณค่าด้านสังคมและวัฒนธรรม</a:t>
            </a:r>
          </a:p>
        </p:txBody>
      </p:sp>
    </p:spTree>
    <p:extLst>
      <p:ext uri="{BB962C8B-B14F-4D97-AF65-F5344CB8AC3E}">
        <p14:creationId xmlns:p14="http://schemas.microsoft.com/office/powerpoint/2010/main" val="6758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1686142" y="1982688"/>
            <a:ext cx="88197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๒.๓ สะท้อนภาพสังคมในอดีตที่ทุกคนต้องรู้จักการปรับตัว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เพื่อให้สามารถเข้ากับสังคมนั้น ๆ ได้ ดังจะเห็นได้จากคำประพันธ์ที่ว่า "น้ำเชี่ยวอย่าขวางเรือ" "เข็นเรือทอดทางถนน" ซึ่งมีความหมายโดยนัยว่า อย่าไปขัดขวางบุคคลที่กำลังโกรธและอย่าทำอะไรที่ผิดปกติจากคนทั่วไป เมื่อปฏิบัติได้ดังนี้</a:t>
            </a:r>
          </a:p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ก็จะสามารถอยู่ในสังคมได้อย่างมีความสุข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E50885-64C4-0046-86EA-76F075A83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56" t="38261" r="20870" b="44155"/>
          <a:stretch/>
        </p:blipFill>
        <p:spPr>
          <a:xfrm>
            <a:off x="-1" y="163593"/>
            <a:ext cx="6945727" cy="1205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224279" y="429620"/>
            <a:ext cx="650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๒. คุณค่าด้านสังคมและวัฒนธรรม</a:t>
            </a:r>
          </a:p>
        </p:txBody>
      </p:sp>
    </p:spTree>
    <p:extLst>
      <p:ext uri="{BB962C8B-B14F-4D97-AF65-F5344CB8AC3E}">
        <p14:creationId xmlns:p14="http://schemas.microsoft.com/office/powerpoint/2010/main" val="123361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1381343" y="1526644"/>
            <a:ext cx="59206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๒.๔ สะท้อนวัฒนธรรมหรือธรรมยมปฏิบัติ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เช่น วัฒนธรรมการปฏิบัติต่อผู้ใหญ่หรือผู้ที่อาวุโสกว่า ดังคำประพันธ์ที่ว่า "จงนบนอบผู้ใหญ่" "นอบตนต่อผู้เฒ่า" "เฝ้าท้าวไทอย่าทะนง” "ท่านนอบตนจงนอบแทน" จะเห็นได้ว่าสุภาษิตที่ยกมาล้วนแสดงวัฒนธรรมที่ผู้น้อยควรปฏิบัติต่อผู้ใหญ่ซึ่งก็คือการรู้จักอ่อนน้อมถ่อมตนต่อผู้ใหญ่ ซึ่งยึดถือกันมาจนถึงปัจจุบัน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E50885-64C4-0046-86EA-76F075A83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56" t="38261" r="20870" b="44155"/>
          <a:stretch/>
        </p:blipFill>
        <p:spPr>
          <a:xfrm>
            <a:off x="-1" y="163593"/>
            <a:ext cx="6945727" cy="1205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224279" y="429620"/>
            <a:ext cx="650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๒. คุณค่าด้านสังคมและวัฒนธรรม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3C001-619E-CB4A-A08A-8DC98C80B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876" y="2604689"/>
            <a:ext cx="3112762" cy="318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1545436" y="1613356"/>
            <a:ext cx="91011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๒.๕ สะท้อนความเชื่อของคนไทย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เช่น ความเชื่อเรื่องไสยศาสตร์ กล่าวคือ ความเชื่อเรื่องภูตผีปิศาจ การเล่นคุณไสยต่าง ๆ จัดเป็นความเชื่อที่ถ่ายทอดกันมาจากรุ่นสู่รุ่น จะเห็นได้จากคำประพันธ์ที่ว่า "อย่าปลุกผีกลางคลอง อย่าปองเรียนอาถรรพ์ พลันฉิบหายวายม้วย" แสดงให้เห็นว่าคนในอดีตมีความเชื่อเรื่องภูตผี เช่น "อย่าปลุกผีกลางคลอง" ถึงแม้สุภาษิตนี้จะมีความหมายเป็นนัยว่า อย่าไปรื้อฟื้นเรื่องราวที่สงบลงแล้ว แต่อีกนัยหนึ่งก็แสดงให้เห็นชัดว่า ความเชื่อเรื่องการสะกดวิญญาณผีแล้วนำไปถ่วงน้ำ เป็นพิธีกรรมที่มีมานาน ดังตำนานเรื่อง "แม่นาก" เป็นต้น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E50885-64C4-0046-86EA-76F075A83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56" t="38261" r="20870" b="44155"/>
          <a:stretch/>
        </p:blipFill>
        <p:spPr>
          <a:xfrm>
            <a:off x="-1" y="163593"/>
            <a:ext cx="6945727" cy="1205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224279" y="429620"/>
            <a:ext cx="650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๒. คุณค่าด้านสังคมและวัฒนธรรม</a:t>
            </a:r>
          </a:p>
        </p:txBody>
      </p:sp>
    </p:spTree>
    <p:extLst>
      <p:ext uri="{BB962C8B-B14F-4D97-AF65-F5344CB8AC3E}">
        <p14:creationId xmlns:p14="http://schemas.microsoft.com/office/powerpoint/2010/main" val="15566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1669172" y="1635568"/>
            <a:ext cx="55312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๒.๖ แสดงค่านิยมเกี่ยวกับการศึกษา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นไทยให้ความสำคัญกับการศึกษามาช้านานโดยเฉพาะวัยเด็กเป็นช่วงที่ต้องรีบศึกษาหาความรู้เพื่อจะได้นำไปประกอบอาชีพในอนาคต ทั้งนี้ค่านิยมเรื่องการศึกษายังคงสืบทอดกันมาจนถึงปัจจุบัน จะเห็นได้จากคำประพันธ์ที่ว่า "เมื่อน้อยให้เรียนวิชาให้หาสินเมื่อใหญ่"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E50885-64C4-0046-86EA-76F075A83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56" t="38261" r="20870" b="44155"/>
          <a:stretch/>
        </p:blipFill>
        <p:spPr>
          <a:xfrm>
            <a:off x="-1" y="163593"/>
            <a:ext cx="6945727" cy="1205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224279" y="429620"/>
            <a:ext cx="650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๒. คุณค่าด้านสังคมและวัฒนธรรม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299BE1-7B91-214A-90C0-52B937713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504" y="1868557"/>
            <a:ext cx="2163202" cy="42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5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5049078" y="1613356"/>
            <a:ext cx="54517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๒.๗ สะท้อนความเชื่อทางศาสนาเกี่ยวกับสังสารวัฏ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คือ การเวียนว่ายตายเกิดดังคำประพันธ์ที่ว่า "คิดทุกข์ในสงสาร" ซึ่งหมายถึง ให้รู้เท่าทันสิ่งที่ไม่มีใครหนีพ้น ได้แก่ การเกิด แก่ เจ็บ และตาย เมื่อบุคคลคิดในเรื่องนี้ได้ก็จะเห็นความเป็นอนิจจัง ซึ่งจะส่งผลให้ไม่ยึดติดกับวัตถุ และจะทำให้อยู่ร่วมกันในสังคมอย่างมีความสุข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E50885-64C4-0046-86EA-76F075A83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56" t="38261" r="20870" b="44155"/>
          <a:stretch/>
        </p:blipFill>
        <p:spPr>
          <a:xfrm>
            <a:off x="-1" y="163593"/>
            <a:ext cx="6945727" cy="1205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224279" y="429620"/>
            <a:ext cx="650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๒. คุณค่าด้านสังคมและวัฒนธรรม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B3BAE-7E8C-C94C-A19E-2B8631736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737" y="2124506"/>
            <a:ext cx="2339345" cy="39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1916497" y="1858479"/>
            <a:ext cx="56239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๒.๘ แสดงค่านิยมความจงรักภักดีต่อสถาบันพระมหากษัตริย์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เช่น "เฝ้าท้าวไทอย่าทะนง""อาสาเจ้าจนตัวตาย" "เจ้าเคียดอย่าเคียดตอบ" จากสุภาษิตดังกล่าวแสดงให้เห็นถึงการปฏิบัติตนต่อสถาบันพระมหากษัตริย์ด้วยความจงรักภักดี ซึ่งเป็นค่านิยมที่คนไทยทุกคนพึงปฏิบัติ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E50885-64C4-0046-86EA-76F075A83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56" t="38261" r="20870" b="44155"/>
          <a:stretch/>
        </p:blipFill>
        <p:spPr>
          <a:xfrm>
            <a:off x="-1" y="163593"/>
            <a:ext cx="6945727" cy="1205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224279" y="429620"/>
            <a:ext cx="650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๒. คุณค่าด้านสังคมและวัฒนธรรม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1569E-EE88-3D4C-9F07-2870C5D0B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388" y="1723720"/>
            <a:ext cx="1689185" cy="44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5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1909871" y="1858479"/>
            <a:ext cx="83722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นอกจากคุณค่าด้านเนื้อหาและด้านสังคมที่ปรากฏในสุภาษิตพระร่วงแล้ว คุณค่าด้านวรรณศิลป์ก็มีความโดดเด่นเช่นกัน วรรณศิลป์ที่ปรากฏ เช่น การเล่นเสียง การเล่นคำ การใช้โวหารภาพพจน์ ฯลฯ ดังนี้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๓.๑ การเล่นเสียง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คือ การเล่นเสียงสัมผัสพยัญชนะ เล่นเสียงสัมผัสสระ และเล่นเสียงวรรณยุกต์ ทำให้เกิดความไพเราะและกระทบใจผู้อ่าน ซึ่งในสุภาษิตพระร่วงพบการเล่นเสียงดังนี้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4901CF-112C-A441-B09B-48C37D7D7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5" t="38261" r="21087" b="42609"/>
          <a:stretch/>
        </p:blipFill>
        <p:spPr>
          <a:xfrm>
            <a:off x="0" y="131874"/>
            <a:ext cx="5406887" cy="13119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780870" y="372358"/>
            <a:ext cx="650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๓. คุณค่าด้านวรรณศิลป์</a:t>
            </a:r>
          </a:p>
        </p:txBody>
      </p:sp>
    </p:spTree>
    <p:extLst>
      <p:ext uri="{BB962C8B-B14F-4D97-AF65-F5344CB8AC3E}">
        <p14:creationId xmlns:p14="http://schemas.microsoft.com/office/powerpoint/2010/main" val="37078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01918E-F50A-7746-B214-FEFC6B2FB8D1}"/>
              </a:ext>
            </a:extLst>
          </p:cNvPr>
          <p:cNvSpPr/>
          <p:nvPr/>
        </p:nvSpPr>
        <p:spPr>
          <a:xfrm>
            <a:off x="649357" y="609600"/>
            <a:ext cx="10906539" cy="587604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1659638" y="1581694"/>
            <a:ext cx="9445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เล่นเสียงสัมผัสพยัญชนะ เช่น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"อย่า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เคลื่อนคลาดคลา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ถ้อย"  เล่นเสียงสัมผัสพยัญชนะ "คล"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"ช้าง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ไล่แล่นเลี่ยง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หลบ"       เล่นเสียงสัมผัสพยัญชนะ "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ล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"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อย่ายลเยี่ยง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ถ้วย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แตก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มิ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ติ</a:t>
            </a:r>
            <a:r>
              <a:rPr lang="th-TH" sz="3600" b="1" u="sng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ด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  เล่นเสียงสัมผัสพยัญชนะ "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", "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ต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เล่นเสียงสัมผัสสระ เช่น 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"พลันฉิบ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หายวาย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ม้วย"       เล่นเสียงสัมผัสสระที่คำว่า "หาย-วาย"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"อย่า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เบียดเสียด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แก่มิตร”     เล่นเสียงสัมผัสสระที่คำว่า "เบียด-เสียด"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"อย่ากอปร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จิตริษ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ยา"         เล่นเสียงสัมผัสสระที่คำว่า "จิต-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ริษ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4901CF-112C-A441-B09B-48C37D7D7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5" t="38261" r="21087" b="42609"/>
          <a:stretch/>
        </p:blipFill>
        <p:spPr>
          <a:xfrm>
            <a:off x="0" y="131874"/>
            <a:ext cx="5406887" cy="13119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780870" y="372358"/>
            <a:ext cx="650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๓. คุณค่าด้านวรรณศิลป์</a:t>
            </a:r>
          </a:p>
        </p:txBody>
      </p:sp>
    </p:spTree>
    <p:extLst>
      <p:ext uri="{BB962C8B-B14F-4D97-AF65-F5344CB8AC3E}">
        <p14:creationId xmlns:p14="http://schemas.microsoft.com/office/powerpoint/2010/main" val="4096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1909871" y="1982688"/>
            <a:ext cx="83722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๓.๒ การเล่นคำ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คือ การเล่นคำพ้องที่มีเสียง หรือรูปและเสียงเหมือนกัน หรือเล่นคำเดียวกันในหลายตำแหน่ง เรียกว่า การเล่นคำซ้ำ (การซ้ำคำ) เพื่อให้เกิดความไพเราะและกระทบใจผู้อ่าน ในเรื่องสุภาษิตพระร่วง ปรากฏการเล่นคำ เช่น การเล่นคำซ้ำ คือ การใช้คำเดียวกันในที่ใกล้กันหรืออยู่ในวรรคเดียวกัน เพื่อเน้นย้ำความหมาย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4901CF-112C-A441-B09B-48C37D7D7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5" t="38261" r="21087" b="42609"/>
          <a:stretch/>
        </p:blipFill>
        <p:spPr>
          <a:xfrm>
            <a:off x="0" y="131874"/>
            <a:ext cx="5406887" cy="13119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780870" y="372358"/>
            <a:ext cx="650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๓. คุณค่าด้านวรรณศิลป์</a:t>
            </a:r>
          </a:p>
        </p:txBody>
      </p:sp>
    </p:spTree>
    <p:extLst>
      <p:ext uri="{BB962C8B-B14F-4D97-AF65-F5344CB8AC3E}">
        <p14:creationId xmlns:p14="http://schemas.microsoft.com/office/powerpoint/2010/main" val="326796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A0234EA-D0DD-344D-A166-C4FDA0F7F307}"/>
              </a:ext>
            </a:extLst>
          </p:cNvPr>
          <p:cNvGrpSpPr/>
          <p:nvPr/>
        </p:nvGrpSpPr>
        <p:grpSpPr>
          <a:xfrm>
            <a:off x="1119810" y="351955"/>
            <a:ext cx="9952379" cy="835785"/>
            <a:chOff x="1168918" y="485031"/>
            <a:chExt cx="9952379" cy="835785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595F6ACA-AE8D-BC46-8BF0-54DC6549C70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203884D3-8227-1146-AF8F-7393A1AEC5A4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48F2E4-277D-784C-A10B-1598ABF93290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ECC653-5829-9747-90C5-E0AF49E3B27D}"/>
                </a:ext>
              </a:extLst>
            </p:cNvPr>
            <p:cNvSpPr txBox="1"/>
            <p:nvPr/>
          </p:nvSpPr>
          <p:spPr>
            <a:xfrm>
              <a:off x="1945822" y="489819"/>
              <a:ext cx="8432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วิเคราะห์คุณค่าของสุภาษิตพระร่วง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1570972" y="2290464"/>
            <a:ext cx="89518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สุภาษิตพระร่วง เป็นคำประพันธ์ประเภทร่ายสุภาพ ซึ่งใช้ถ้อยคำภาษาที่เข้าใจง่าย มีความโดดเด่นทางด้านเนื้อหาที่เป็นทั้งแนวปฏิบัติและข้อห้ามของการอยู่ในสังคม นอกจากนี้สุภาษิตพระร่วงใช้ถ้อยคำสำนวนโวหารได้ไพเราะ จึงปรากฏคุณค่าด้านเนื้อหา ด้านวรรณศิลป์ และคุณค่าด้านสังคมและวัฒนธรรม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13082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01918E-F50A-7746-B214-FEFC6B2FB8D1}"/>
              </a:ext>
            </a:extLst>
          </p:cNvPr>
          <p:cNvSpPr/>
          <p:nvPr/>
        </p:nvSpPr>
        <p:spPr>
          <a:xfrm>
            <a:off x="649357" y="1311965"/>
            <a:ext cx="10906539" cy="517367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755373" y="2151727"/>
            <a:ext cx="107872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</a:t>
            </a:r>
            <a:r>
              <a:rPr lang="th-TH" sz="3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ผิ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</a:t>
            </a:r>
            <a:r>
              <a:rPr lang="th-TH" sz="3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บังบังจง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ลับ   </a:t>
            </a:r>
            <a:r>
              <a:rPr lang="th-TH" sz="3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ผิ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</a:t>
            </a:r>
            <a:r>
              <a:rPr lang="th-TH" sz="3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จับจับจง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มั่น  </a:t>
            </a:r>
            <a:r>
              <a:rPr lang="th-TH" sz="3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ผิ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</a:t>
            </a:r>
            <a:r>
              <a:rPr lang="th-TH" sz="3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คั้นคั้นจง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ตาย   </a:t>
            </a:r>
            <a:r>
              <a:rPr lang="th-TH" sz="3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ผิ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</a:t>
            </a:r>
            <a:r>
              <a:rPr lang="th-TH" sz="3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หมายหมายจง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แท้"</a:t>
            </a:r>
          </a:p>
          <a:p>
            <a:pPr algn="thaiDist"/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</a:t>
            </a:r>
            <a:r>
              <a:rPr lang="th-TH" sz="3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ยอ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ครู</a:t>
            </a:r>
            <a:r>
              <a:rPr lang="th-TH" sz="3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ยอ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ต่อหน้า   </a:t>
            </a:r>
            <a:r>
              <a:rPr lang="th-TH" sz="3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ยอ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ข้าเมื่อแล้วกิจ  </a:t>
            </a:r>
            <a:r>
              <a:rPr lang="th-TH" sz="3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ยอ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มิตรเมื่อลับหลัง"</a:t>
            </a:r>
          </a:p>
          <a:p>
            <a:pPr algn="thaiDist"/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</a:t>
            </a:r>
            <a:r>
              <a:rPr lang="th-TH" sz="3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อย่ารัก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เหา</a:t>
            </a:r>
            <a:r>
              <a:rPr lang="th-TH" sz="3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กว่า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ผม </a:t>
            </a:r>
            <a:r>
              <a:rPr lang="th-TH" sz="3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อย่ารัก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ลม</a:t>
            </a:r>
            <a:r>
              <a:rPr lang="th-TH" sz="3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กว่า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น้ำ  </a:t>
            </a:r>
            <a:r>
              <a:rPr lang="th-TH" sz="3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อย่ารัก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ถ้ำ</a:t>
            </a:r>
            <a:r>
              <a:rPr lang="th-TH" sz="3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กว่า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เรือน </a:t>
            </a:r>
            <a:r>
              <a:rPr lang="th-TH" sz="3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อย่ารัก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</a:t>
            </a:r>
            <a:r>
              <a:rPr lang="th-TH" sz="3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กว่า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ตะวัน"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4901CF-112C-A441-B09B-48C37D7D7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5" t="38261" r="21087" b="42609"/>
          <a:stretch/>
        </p:blipFill>
        <p:spPr>
          <a:xfrm>
            <a:off x="0" y="131874"/>
            <a:ext cx="5406887" cy="13119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780870" y="372358"/>
            <a:ext cx="650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๓. คุณค่าด้านวรรณศิลป์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116369-F4D8-634A-99F9-B80A7B490ECE}"/>
              </a:ext>
            </a:extLst>
          </p:cNvPr>
          <p:cNvGrpSpPr/>
          <p:nvPr/>
        </p:nvGrpSpPr>
        <p:grpSpPr>
          <a:xfrm>
            <a:off x="3525686" y="4220214"/>
            <a:ext cx="5140627" cy="2265428"/>
            <a:chOff x="3799279" y="4775620"/>
            <a:chExt cx="4391684" cy="19353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28BE4F-36D3-E649-8506-AB36F21A4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5674" y="4802483"/>
              <a:ext cx="965289" cy="190851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A30F5A-837D-2C4F-BEC5-B23D1EF87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5994" y="4802482"/>
              <a:ext cx="959679" cy="19085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15BD56-C2E7-6748-AB38-33C694458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9279" y="4775620"/>
              <a:ext cx="1328118" cy="19085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7775E9-C035-234C-968F-B99729D4B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4147" y="4826865"/>
              <a:ext cx="1071719" cy="1859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1515130" y="1858479"/>
            <a:ext cx="92352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๓.๓ การใช้ภาพพจน์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ภาพพจน์ที่ปรากฏอย่างเด่นชัดในสุภาษิตพระร่วง ได้แก่ ภาพพจน์อุปมา คือ การเปรียบเทียบสิ่งหนึ่งเหมือนกับอีกสิ่งหนึ่ง เช่น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"พรรคพวกพึงทำนุ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ปลุกเอาแรงทั่วตน ยลเยี่ยงไก่นกกระทา พาลูกหลานมากิน”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จากคำประพันธ์ข้างต้น กวีได้เปรียบเทียบการบำรุงดูแลเพื่อนพ้อง เหมือนกับไก่หรือนกกระทา เมื่อพบอาหารก็จะเรียกลูกมาจิกกิน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4901CF-112C-A441-B09B-48C37D7D7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5" t="38261" r="21087" b="42609"/>
          <a:stretch/>
        </p:blipFill>
        <p:spPr>
          <a:xfrm>
            <a:off x="0" y="131874"/>
            <a:ext cx="5406887" cy="13119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780870" y="372358"/>
            <a:ext cx="650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๓. คุณค่าด้านวรรณศิลป์</a:t>
            </a:r>
          </a:p>
        </p:txBody>
      </p:sp>
    </p:spTree>
    <p:extLst>
      <p:ext uri="{BB962C8B-B14F-4D97-AF65-F5344CB8AC3E}">
        <p14:creationId xmlns:p14="http://schemas.microsoft.com/office/powerpoint/2010/main" val="40072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1225433" y="1982688"/>
            <a:ext cx="98146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เนื่องจากสุภาษิตพระร่วง เป็นวรรณคดีคำสอนเพื่อให้ผู้อ่านนำไปปฏิบัติตาม จึงปรากฏความรู้และข้อคิดหลายประการ ดังนี้</a:t>
            </a:r>
          </a:p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๑.๑ สอนให้เห็นความสำคัญของการศึกษา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ดังที่ปรากฏในสุภาษิตพระร่วงหลายวรรคซึ่งแสดงให้เห็นว่า การมีวิชาความรู้ติดตัวนั้นเป็นประโยชน์และจำเป็นอย่างยิ่ง ดังคำประพันธ์ที่ว่า</a:t>
            </a:r>
          </a:p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"เมื่อน้อยให้เรียนวิชา ให้หาสินเมื่อใหญ่" "เป็นคนเรียนความรู้" เป็นต้น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42239-4B3E-E043-8739-1C8C0E52A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5" t="38647" r="20870" b="43768"/>
          <a:stretch/>
        </p:blipFill>
        <p:spPr>
          <a:xfrm>
            <a:off x="1" y="269611"/>
            <a:ext cx="5049078" cy="1205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369043" y="457086"/>
            <a:ext cx="5245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๑. คุณค่าด้านเนื้อหา</a:t>
            </a:r>
          </a:p>
        </p:txBody>
      </p:sp>
    </p:spTree>
    <p:extLst>
      <p:ext uri="{BB962C8B-B14F-4D97-AF65-F5344CB8AC3E}">
        <p14:creationId xmlns:p14="http://schemas.microsoft.com/office/powerpoint/2010/main" val="10148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1225433" y="1890355"/>
            <a:ext cx="98146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๑.๒ สอนให้รู้จักใช้คำพูด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เช่น "คิดแล้วจึงเจรจา" "โต้ตอบอย่าเสียคำ" "อย่าริกล่าวคำคด” จะเห็นได้ว่าทั้งสามสุภาษิตสอนให้รู้จักการพูดว่าควรคิดก่อนพูด พูดอะไรไปแล้วอย่าเสียคำพูดและไม่กล่าวคำพูดที่ไม่เป็นความจริง นอกจากนั้นยังมีสุภาษิตที่สอนให้รู้จักกาลเทศะในการพูด ว่าควรพูดกับบุคคลที่ต่างสถานะกันอย่างไรบ้าง เช่น ถ้าจะพูดชมเพื่อนควรพูดลับหลัง ถ้าจะพูดยกย่องครูบาอาจารย์ควรพูดต่อหน้า ดังคำประพันธ์ที่ว่า "ยอครูยอต่อหน้า ยอข้าเมื่อแล้วกิจ ยอมิตรเมื่อลับหลัง ลูกเมียยังอย่าสรรเสริญ" เป็นต้น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42239-4B3E-E043-8739-1C8C0E52A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5" t="38647" r="20870" b="43768"/>
          <a:stretch/>
        </p:blipFill>
        <p:spPr>
          <a:xfrm>
            <a:off x="1" y="269611"/>
            <a:ext cx="5049078" cy="1205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369043" y="457086"/>
            <a:ext cx="5245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๑. คุณค่าด้านเนื้อหา</a:t>
            </a:r>
          </a:p>
        </p:txBody>
      </p:sp>
    </p:spTree>
    <p:extLst>
      <p:ext uri="{BB962C8B-B14F-4D97-AF65-F5344CB8AC3E}">
        <p14:creationId xmlns:p14="http://schemas.microsoft.com/office/powerpoint/2010/main" val="4388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5049079" y="1860200"/>
            <a:ext cx="52355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๑.๓ สอนให้รู้จักระมัดระวังตนเอง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"เข้าเถื่อนอย่าลืมพร้า หน้าศึกอย่านอนใจ” "เดินทางอย่าเดินเปลี่ยว" "ที่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สุ้ม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เสือจงประหยัด" ซึ่งสุภาษิตดังกล่าวล้วนสอนให้มีความระมัดระวัง ไม่ประมาทเพราะอาจจะเกิดภัยอันตรายกับตนเองได้ถ้าประมาทหรือขาดสติ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42239-4B3E-E043-8739-1C8C0E52A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5" t="38647" r="20870" b="43768"/>
          <a:stretch/>
        </p:blipFill>
        <p:spPr>
          <a:xfrm>
            <a:off x="1" y="269611"/>
            <a:ext cx="5049078" cy="1205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369043" y="457086"/>
            <a:ext cx="5245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๑. คุณค่าด้านเนื้อหา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8B6A3-FDBE-204A-83BC-29220FB8B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540" y="1532991"/>
            <a:ext cx="1792931" cy="468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1550017" y="2167354"/>
            <a:ext cx="9091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๑.๔ สอนให้รู้จักการใช้ชีวิตครอบครัว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เช่น "การเรือนตนเร่งคิด" "ภายในอย่านำออก ภายนอกอย่านำเข้า" ซึ่งสุภาษิตดังกล่าวแสดงให้เห็นว่าการใช้ชีวิตครอบครัวนั้น การให้ความสำคัญกับครอบครัวต้องมาเป็นอันดับแรก และที่สำคัญคือเรื่องราวที่เกิดขึ้นในครอบครัวไม่ควรนำไปเล่าให้ผู้อื่นฟังและไม่ควรเอาเรื่องที่กระทบจิตใจคนในครอบครัวมาเล่าในครอบครัว เพราะจะก่อให้เกิดความไม่สบายใจ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42239-4B3E-E043-8739-1C8C0E52A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5" t="38647" r="20870" b="43768"/>
          <a:stretch/>
        </p:blipFill>
        <p:spPr>
          <a:xfrm>
            <a:off x="1" y="269611"/>
            <a:ext cx="5049078" cy="1205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369043" y="457086"/>
            <a:ext cx="5245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๑. คุณค่าด้านเนื้อหา</a:t>
            </a:r>
          </a:p>
        </p:txBody>
      </p:sp>
    </p:spTree>
    <p:extLst>
      <p:ext uri="{BB962C8B-B14F-4D97-AF65-F5344CB8AC3E}">
        <p14:creationId xmlns:p14="http://schemas.microsoft.com/office/powerpoint/2010/main" val="20497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1404244" y="1890355"/>
            <a:ext cx="5963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๑.๕ ให้ข้อคิดเกี่ยวกับการอยู่ร่วมกันต้องรู้จักมีน้ำใจให้กัน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เช่น "ปลูกไมตรีอย่ารู้ร้าง” "พึงผันเผื่อต่อญาติ" "โอบอ้อมเอาใจคน" "พรรคพวกพึงทำนุ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ปลุกเอาแรงทั่วตน" ซึ่งจะเห็นได้ว่าสุภาษิตดังกล่าวล้วนให้ความสำคัญกับการมีไมตรี มีน้ำใจให้กันและกัน ซึ่งจะส่งผลทำให้อยู่ร่วมกันได้อย่างมีความสุข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42239-4B3E-E043-8739-1C8C0E52A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5" t="38647" r="20870" b="43768"/>
          <a:stretch/>
        </p:blipFill>
        <p:spPr>
          <a:xfrm>
            <a:off x="1" y="269611"/>
            <a:ext cx="5049078" cy="1205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369043" y="457086"/>
            <a:ext cx="5245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๑. คุณค่าด้านเนื้อหา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C3149-CD09-0A4E-889A-68D494F6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577" y="2186608"/>
            <a:ext cx="2830179" cy="335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5049079" y="1890355"/>
            <a:ext cx="56856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๑.๖ ให้ข้อคิดเกี่ยวกับการประมาณตนไม่โอ้อวด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เช่น "เป็นคนอย่าทำใหญ่" "อย่าใฝ่ตนให้เกิน" "อย่าใฝ่สูงให้พ้นศักดิ์" จากสุภาษิตตัวอย่างแสดงข้อคิดให้บุคคลรู้จักการประมาณตน ไม่หยิ่งยโสโอหัง หรือทะเยอทะยานมากไป ซึ่งจะก่อผลเสียแก่ตนเอง ทำให้จิตใจไปในทางอกุศล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42239-4B3E-E043-8739-1C8C0E52A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5" t="38647" r="20870" b="43768"/>
          <a:stretch/>
        </p:blipFill>
        <p:spPr>
          <a:xfrm>
            <a:off x="1" y="269611"/>
            <a:ext cx="5049078" cy="1205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369043" y="457086"/>
            <a:ext cx="5245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๑. คุณค่าด้านเนื้อหา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F263B-2F23-5646-B022-47A1E38E95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933"/>
          <a:stretch/>
        </p:blipFill>
        <p:spPr>
          <a:xfrm>
            <a:off x="2279374" y="1526703"/>
            <a:ext cx="2597427" cy="46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3782E-200C-7F42-9627-2EDA6B46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6" y="1027482"/>
            <a:ext cx="11383617" cy="569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6DE8F-2495-F643-9851-40116239038D}"/>
              </a:ext>
            </a:extLst>
          </p:cNvPr>
          <p:cNvSpPr txBox="1"/>
          <p:nvPr/>
        </p:nvSpPr>
        <p:spPr>
          <a:xfrm>
            <a:off x="1686142" y="1858479"/>
            <a:ext cx="88197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เนื้อหาที่ปรากฏในสุภาษิตพระร่วง กวีได้บรรยายถึงสภาพสังคม วัฒนธรรม ความเชื่อตลอดจนค่านิยมต่าง ๆ ซึ่งจัดเป็นคุณค่าด้านสังคมและวัฒนธรรม ดังตัวอย่างต่อไปนี้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๒.๑ แสดงให้เห็นค่านิยมเกี่ยวกับความกตัญญู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ความกตัญญูเป็นค่านิยมที่ฝังรากลึกในสังคมไทยมานาน ผู้ใดที่มีความกตัญญูก็จะได้รับการสรรเสริญ และมีสุภาษิตพระร่วงหลายวรรคที่ปรากฏค่านิยมความกตัญญู เช่น "ทดแทนคุณท่านเมื่อยาก"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E50885-64C4-0046-86EA-76F075A83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56" t="38261" r="20870" b="44155"/>
          <a:stretch/>
        </p:blipFill>
        <p:spPr>
          <a:xfrm>
            <a:off x="-1" y="163593"/>
            <a:ext cx="6945727" cy="12059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804203-D2AC-E740-8658-48CD22EC3822}"/>
              </a:ext>
            </a:extLst>
          </p:cNvPr>
          <p:cNvSpPr txBox="1"/>
          <p:nvPr/>
        </p:nvSpPr>
        <p:spPr>
          <a:xfrm>
            <a:off x="-224279" y="429620"/>
            <a:ext cx="650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๒. คุณค่าด้านสังคมและวัฒนธรรม</a:t>
            </a:r>
          </a:p>
        </p:txBody>
      </p:sp>
    </p:spTree>
    <p:extLst>
      <p:ext uri="{BB962C8B-B14F-4D97-AF65-F5344CB8AC3E}">
        <p14:creationId xmlns:p14="http://schemas.microsoft.com/office/powerpoint/2010/main" val="336622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1752</Words>
  <Application>Microsoft Office PowerPoint</Application>
  <PresentationFormat>แบบจอกว้าง</PresentationFormat>
  <Paragraphs>59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35</cp:revision>
  <dcterms:created xsi:type="dcterms:W3CDTF">2021-05-09T16:46:39Z</dcterms:created>
  <dcterms:modified xsi:type="dcterms:W3CDTF">2022-07-19T01:54:09Z</dcterms:modified>
</cp:coreProperties>
</file>